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32399288" cy="43200638"/>
  <p:notesSz cx="6858000" cy="9144000"/>
  <p:defaultTextStyle>
    <a:defPPr>
      <a:defRPr lang="pt-BR"/>
    </a:defPPr>
    <a:lvl1pPr marL="0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1pPr>
    <a:lvl2pPr marL="1814398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2pPr>
    <a:lvl3pPr marL="3628796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3pPr>
    <a:lvl4pPr marL="5443195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4pPr>
    <a:lvl5pPr marL="7257593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5pPr>
    <a:lvl6pPr marL="9071991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6pPr>
    <a:lvl7pPr marL="10886389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7pPr>
    <a:lvl8pPr marL="12700787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8pPr>
    <a:lvl9pPr marL="14515186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6">
          <p15:clr>
            <a:srgbClr val="A4A3A4"/>
          </p15:clr>
        </p15:guide>
        <p15:guide id="2" pos="102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" d="100"/>
          <a:sy n="12" d="100"/>
        </p:scale>
        <p:origin x="2130" y="150"/>
      </p:cViewPr>
      <p:guideLst>
        <p:guide orient="horz" pos="13606"/>
        <p:guide pos="102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EBB1-4070-4C90-A1B7-BC3ABD139B65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8788-431A-4ACB-A933-3641970D8D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898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EBB1-4070-4C90-A1B7-BC3ABD139B65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8788-431A-4ACB-A933-3641970D8D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7423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EBB1-4070-4C90-A1B7-BC3ABD139B65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8788-431A-4ACB-A933-3641970D8D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178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EBB1-4070-4C90-A1B7-BC3ABD139B65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8788-431A-4ACB-A933-3641970D8D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6500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EBB1-4070-4C90-A1B7-BC3ABD139B65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8788-431A-4ACB-A933-3641970D8D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044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EBB1-4070-4C90-A1B7-BC3ABD139B65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8788-431A-4ACB-A933-3641970D8D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69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EBB1-4070-4C90-A1B7-BC3ABD139B65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8788-431A-4ACB-A933-3641970D8D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13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EBB1-4070-4C90-A1B7-BC3ABD139B65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8788-431A-4ACB-A933-3641970D8D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27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EBB1-4070-4C90-A1B7-BC3ABD139B65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8788-431A-4ACB-A933-3641970D8D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74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EBB1-4070-4C90-A1B7-BC3ABD139B65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8788-431A-4ACB-A933-3641970D8D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986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EBB1-4070-4C90-A1B7-BC3ABD139B65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8788-431A-4ACB-A933-3641970D8D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201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AEBB1-4070-4C90-A1B7-BC3ABD139B65}" type="datetimeFigureOut">
              <a:rPr lang="pt-BR" smtClean="0"/>
              <a:t>16/11/2019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98788-431A-4ACB-A933-3641970D8D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00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6" r="2078"/>
          <a:stretch/>
        </p:blipFill>
        <p:spPr>
          <a:xfrm>
            <a:off x="-83127" y="-500819"/>
            <a:ext cx="32399288" cy="4370145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62929" y="107752"/>
            <a:ext cx="27673429" cy="3826436"/>
          </a:xfrm>
        </p:spPr>
        <p:txBody>
          <a:bodyPr>
            <a:normAutofit/>
          </a:bodyPr>
          <a:lstStyle/>
          <a:p>
            <a:pPr algn="ctr"/>
            <a:r>
              <a:rPr lang="pt-BR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Espaço Meninas </a:t>
            </a:r>
            <a:r>
              <a:rPr lang="pt-BR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: Atendimento </a:t>
            </a:r>
            <a:r>
              <a:rPr lang="pt-BR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socioeducativo de adolescentes em Liberdade Assistida</a:t>
            </a:r>
            <a:endParaRPr lang="pt-BR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498771" y="3806039"/>
            <a:ext cx="245274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200" b="1" dirty="0" smtClean="0"/>
              <a:t>Autores: Débora P. </a:t>
            </a:r>
            <a:r>
              <a:rPr lang="pt-BR" sz="4200" b="1" dirty="0"/>
              <a:t>Maciel da </a:t>
            </a:r>
            <a:r>
              <a:rPr lang="pt-BR" sz="4200" b="1" dirty="0" smtClean="0"/>
              <a:t>Silva; Alessandra de Moura e Uiara </a:t>
            </a:r>
            <a:r>
              <a:rPr lang="pt-BR" sz="4200" b="1" dirty="0"/>
              <a:t>Cristina </a:t>
            </a:r>
            <a:r>
              <a:rPr lang="pt-BR" sz="4200" b="1" dirty="0" smtClean="0"/>
              <a:t>V. </a:t>
            </a:r>
            <a:r>
              <a:rPr lang="pt-BR" sz="4200" b="1" dirty="0" err="1" smtClean="0"/>
              <a:t>Danelutti</a:t>
            </a:r>
            <a:r>
              <a:rPr lang="pt-BR" sz="4200" b="1" dirty="0" smtClean="0"/>
              <a:t>.</a:t>
            </a:r>
            <a:endParaRPr lang="pt-BR" sz="4200" b="1" dirty="0"/>
          </a:p>
          <a:p>
            <a:pPr algn="r"/>
            <a:r>
              <a:rPr lang="pt-BR" sz="4200" dirty="0" smtClean="0"/>
              <a:t>Centro </a:t>
            </a:r>
            <a:r>
              <a:rPr lang="pt-BR" sz="4200" dirty="0"/>
              <a:t>de Orientação ao Adolescente de Campinas </a:t>
            </a:r>
            <a:r>
              <a:rPr lang="pt-BR" sz="4200" dirty="0" smtClean="0"/>
              <a:t>– COMEC</a:t>
            </a:r>
          </a:p>
          <a:p>
            <a:pPr algn="r"/>
            <a:r>
              <a:rPr lang="pt-BR" sz="4200" dirty="0" smtClean="0"/>
              <a:t>deboramaciel@gmail.com </a:t>
            </a:r>
            <a:endParaRPr lang="pt-BR" sz="4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10705945" y="6624927"/>
            <a:ext cx="20533597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400" b="1" dirty="0" smtClean="0"/>
              <a:t>Introdução:</a:t>
            </a:r>
            <a:r>
              <a:rPr lang="pt-BR" sz="4400" dirty="0"/>
              <a:t> </a:t>
            </a:r>
            <a:r>
              <a:rPr lang="pt-BR" sz="4400" dirty="0" smtClean="0"/>
              <a:t>O Espaço Meninas é um trabalho que acontece no COMEC há mais de 18 anos para o atendimento exclusivo de adolescentes do sexo feminino em  Medida Socioeducativa de Liberdade Assistida (LA) realizada pelo COMEC - Centro de Orientação ao Adolescente de Campinas. Haja vista que ao longo desses anos, o número de adolescentes </a:t>
            </a:r>
            <a:r>
              <a:rPr lang="pt-BR" sz="4400" dirty="0"/>
              <a:t>atendidos do sexo feminino sempre foi inferior ao do sexo </a:t>
            </a:r>
            <a:r>
              <a:rPr lang="pt-BR" sz="4400" dirty="0" smtClean="0"/>
              <a:t>masculino, vimos a eficácia desse atendimento através dos números a seguir: Desde os registros oficiais, apontam que foram atendidas </a:t>
            </a:r>
            <a:r>
              <a:rPr lang="pt-BR" sz="4400" dirty="0"/>
              <a:t>655 adolescentes do sexo feminino no Programa de LA, sendo registradas 125 reincidências (19%). Quanto aos motivos de entrada, entre janeiro de 2018 a outubro de 2019, das 27 adolescentes que iniciaram o cumprimento da LA, destaca-se a sua maioria por tráfico ilícito de drogas (48%), lesão corporal (11%) e roubo (11</a:t>
            </a:r>
            <a:r>
              <a:rPr lang="pt-BR" sz="4400" dirty="0" smtClean="0"/>
              <a:t>%).</a:t>
            </a:r>
            <a:endParaRPr lang="pt-BR" sz="4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845689" y="14169875"/>
            <a:ext cx="210517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</a:t>
            </a:r>
            <a:r>
              <a:rPr lang="pt-BR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4400" dirty="0"/>
              <a:t>Atender adolescentes do sexo feminino em medida de liberdade assistida e suas famílias, </a:t>
            </a:r>
            <a:r>
              <a:rPr lang="pt-BR" sz="4400" dirty="0" smtClean="0"/>
              <a:t>buscando o </a:t>
            </a:r>
            <a:r>
              <a:rPr lang="pt-BR" sz="4400" dirty="0"/>
              <a:t>empoderamento e desenvolvimento das mesmas para a construção </a:t>
            </a:r>
            <a:r>
              <a:rPr lang="pt-BR" sz="4400" dirty="0" smtClean="0"/>
              <a:t>de novos </a:t>
            </a:r>
            <a:r>
              <a:rPr lang="pt-BR" sz="4400" dirty="0"/>
              <a:t>projetos de vida, distanciados do universo infracional</a:t>
            </a:r>
            <a:r>
              <a:rPr lang="pt-BR" sz="4400" dirty="0" smtClean="0"/>
              <a:t>.</a:t>
            </a:r>
            <a:endParaRPr lang="pt-BR" sz="44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4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769064" y="29270243"/>
            <a:ext cx="22942069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400" b="1" dirty="0" smtClean="0"/>
              <a:t>Resultados: </a:t>
            </a:r>
            <a:r>
              <a:rPr lang="pt-BR" sz="4400" dirty="0"/>
              <a:t>Como resultados nos atendimentos ao longo desses anos percebe-se:  </a:t>
            </a:r>
            <a:r>
              <a:rPr lang="pt-BR" sz="4400" dirty="0" smtClean="0"/>
              <a:t>Sobre a temática educação, </a:t>
            </a:r>
            <a:r>
              <a:rPr lang="pt-BR" sz="4400" dirty="0"/>
              <a:t>60% </a:t>
            </a:r>
            <a:r>
              <a:rPr lang="pt-BR" sz="4400" dirty="0" smtClean="0"/>
              <a:t>retornam aos </a:t>
            </a:r>
            <a:r>
              <a:rPr lang="pt-BR" sz="4400" dirty="0"/>
              <a:t>estudos, </a:t>
            </a:r>
            <a:r>
              <a:rPr lang="pt-BR" sz="4400" dirty="0" smtClean="0"/>
              <a:t>refazendo o sentido, como um benefício a sua vida. Em </a:t>
            </a:r>
            <a:r>
              <a:rPr lang="pt-BR" sz="4400" dirty="0"/>
              <a:t>100% das adolescentes há o </a:t>
            </a:r>
            <a:r>
              <a:rPr lang="pt-BR" sz="4400" dirty="0" smtClean="0"/>
              <a:t>acionamento/ referenciamento aos </a:t>
            </a:r>
            <a:r>
              <a:rPr lang="pt-BR" sz="4400" dirty="0"/>
              <a:t>serviços de rede </a:t>
            </a:r>
            <a:r>
              <a:rPr lang="pt-BR" sz="4400" dirty="0" smtClean="0"/>
              <a:t>socioassistencial </a:t>
            </a:r>
            <a:r>
              <a:rPr lang="pt-BR" sz="4400" dirty="0"/>
              <a:t>e de saúde do município; 80% das adolescentes regularizam sua documentação pessoal; 81% das adolescentes chegam até o fim da medida, cumprindo-a sem reincidir no ato infracional. Destacamos também que muitos resultados são atingidos de modo subjetivo e individual na vida das adolescentes. Alguns depoimentos demonstram essa mudança, como a de T.E.O.N de 16 anos: "</a:t>
            </a:r>
            <a:r>
              <a:rPr lang="pt-BR" sz="4400" i="1" dirty="0"/>
              <a:t>usei cocaína e maconha na gravidez até os três meses, depois decidi parar por ter visto alguns vídeos no COMEC que falavam sobre problemas que meu filho poderia ter com isso."</a:t>
            </a:r>
            <a:r>
              <a:rPr lang="pt-BR" sz="4400" dirty="0"/>
              <a:t> Percebe-se que as escolhas de algumas adolescentes são </a:t>
            </a:r>
            <a:r>
              <a:rPr lang="pt-BR" sz="4400" dirty="0" err="1"/>
              <a:t>ressignificadas</a:t>
            </a:r>
            <a:r>
              <a:rPr lang="pt-BR" sz="4400" dirty="0"/>
              <a:t> através de informações, </a:t>
            </a:r>
            <a:r>
              <a:rPr lang="pt-BR" sz="4400" dirty="0" smtClean="0"/>
              <a:t>orientações e escuta qualificada.</a:t>
            </a:r>
            <a:endParaRPr lang="pt-BR" sz="4400" dirty="0"/>
          </a:p>
        </p:txBody>
      </p:sp>
      <p:pic>
        <p:nvPicPr>
          <p:cNvPr id="11" name="Picture 6" descr="DSC015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689" y="6609425"/>
            <a:ext cx="8878148" cy="6658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1127" y="21767697"/>
            <a:ext cx="8898415" cy="6674923"/>
          </a:xfrm>
          <a:prstGeom prst="rect">
            <a:avLst/>
          </a:prstGeom>
          <a:noFill/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2646" y="37199742"/>
            <a:ext cx="7637896" cy="5728421"/>
          </a:xfrm>
          <a:prstGeom prst="rect">
            <a:avLst/>
          </a:prstGeom>
          <a:noFill/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7259" y="29986140"/>
            <a:ext cx="8103582" cy="6077687"/>
          </a:xfrm>
          <a:prstGeom prst="rect">
            <a:avLst/>
          </a:prstGeom>
          <a:noFill/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CaixaDeTexto 19"/>
          <p:cNvSpPr txBox="1"/>
          <p:nvPr/>
        </p:nvSpPr>
        <p:spPr>
          <a:xfrm>
            <a:off x="845688" y="37555574"/>
            <a:ext cx="224217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 smtClean="0"/>
              <a:t>Referências Bibliográficas:</a:t>
            </a:r>
          </a:p>
          <a:p>
            <a:r>
              <a:rPr lang="pt-BR" sz="4000" dirty="0" smtClean="0"/>
              <a:t>DANELUTTI, U.C.V. Espaço Meninas: Por uma arquitetura socioeducativa para as adolescentes em conflito com a lei.  </a:t>
            </a:r>
            <a:r>
              <a:rPr lang="pt-BR" sz="4000" dirty="0"/>
              <a:t>São Paulo: UNIVERSIDADE BANDEIRANTE DE SÃO PAULO – UNIBAN </a:t>
            </a:r>
            <a:r>
              <a:rPr lang="pt-BR" sz="4000" dirty="0" smtClean="0"/>
              <a:t>BRASIL, 2010. 84p.</a:t>
            </a:r>
          </a:p>
          <a:p>
            <a:r>
              <a:rPr lang="pt-BR" sz="4000" dirty="0" smtClean="0"/>
              <a:t>ESPAÇO Meninas </a:t>
            </a:r>
            <a:r>
              <a:rPr lang="pt-BR" sz="4000" dirty="0"/>
              <a:t>- Inclusão Social </a:t>
            </a:r>
            <a:r>
              <a:rPr lang="pt-BR" sz="4000" dirty="0" smtClean="0"/>
              <a:t>de Meninas em </a:t>
            </a:r>
            <a:r>
              <a:rPr lang="pt-BR" sz="4000" dirty="0"/>
              <a:t>Liberdade </a:t>
            </a:r>
            <a:r>
              <a:rPr lang="pt-BR" sz="4000" dirty="0" smtClean="0"/>
              <a:t>Assistida. TRANSFORMA!, 2019. Disponível em: &lt; </a:t>
            </a:r>
            <a:r>
              <a:rPr lang="pt-BR" sz="4000" dirty="0"/>
              <a:t>https://</a:t>
            </a:r>
            <a:r>
              <a:rPr lang="pt-BR" sz="4000" dirty="0" smtClean="0"/>
              <a:t>transforma.fbb.org.br/tecnologia-social/espaco-meninas-inclusao-social-de-meninas-em-liberdade-assistida&gt;. Acesso em: 13 de nov. de 2019. </a:t>
            </a:r>
            <a:endParaRPr lang="pt-BR" sz="4000" dirty="0"/>
          </a:p>
          <a:p>
            <a:r>
              <a:rPr lang="pt-BR" sz="4000" dirty="0" smtClean="0"/>
              <a:t>Base de Dados de Entradas e Saídas do Banco de Dados COMEC 2018, 2019</a:t>
            </a:r>
          </a:p>
          <a:p>
            <a:r>
              <a:rPr lang="pt-BR" sz="4000" dirty="0" smtClean="0"/>
              <a:t>Fotografia: Acervo COMEC</a:t>
            </a:r>
            <a:endParaRPr lang="pt-BR" sz="4000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3094" y="14736115"/>
            <a:ext cx="8896448" cy="6674923"/>
          </a:xfrm>
          <a:prstGeom prst="rect">
            <a:avLst/>
          </a:prstGeom>
          <a:noFill/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662319" y="17072242"/>
            <a:ext cx="21014523" cy="11684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pt-BR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Metodologia: </a:t>
            </a:r>
            <a:r>
              <a:rPr lang="pt-BR" sz="4400" dirty="0" smtClean="0"/>
              <a:t>Percebe-se </a:t>
            </a:r>
            <a:r>
              <a:rPr lang="pt-BR" sz="4400" dirty="0"/>
              <a:t>que as adolescentes envolvidas no universo infracional apresentam demandas diferenciadas do público masculino, como a gestação e o uso de substâncias psicoativas nesta fase, ser mãe adolescente, </a:t>
            </a:r>
            <a:r>
              <a:rPr lang="pt-BR" sz="4400" dirty="0" smtClean="0"/>
              <a:t>situações </a:t>
            </a:r>
            <a:r>
              <a:rPr lang="pt-BR" sz="4400" dirty="0"/>
              <a:t>de exploração sexual, vítimas de violência de gênero, sexual e doméstica, entre outros. Nesta problemática, o COMEC iniciou em 2001 uma abordagem específica com esse público, sendo de relevância considerar sua permanência até os dias atuais</a:t>
            </a:r>
            <a:r>
              <a:rPr lang="pt-BR" sz="4400" dirty="0" smtClean="0"/>
              <a:t>. Caracterizam por atendimentos </a:t>
            </a:r>
            <a:r>
              <a:rPr lang="pt-BR" sz="4400" dirty="0"/>
              <a:t>individuais e grupais socioeducativos, </a:t>
            </a:r>
            <a:r>
              <a:rPr lang="pt-BR" sz="4400" dirty="0" smtClean="0"/>
              <a:t>conduzidos por psicólogos, terapeutas ocupacionais e pedagogos, com </a:t>
            </a:r>
            <a:r>
              <a:rPr lang="pt-BR" sz="4400" dirty="0"/>
              <a:t>enfoque no desenvolvimento pessoal e social, abordando demandas pertinentes ao gênero, propiciando espaço de reflexão, </a:t>
            </a:r>
            <a:r>
              <a:rPr lang="pt-BR" sz="4400" dirty="0" smtClean="0"/>
              <a:t>reconhecimento </a:t>
            </a:r>
            <a:r>
              <a:rPr lang="pt-BR" sz="4400" dirty="0"/>
              <a:t>de </a:t>
            </a:r>
            <a:r>
              <a:rPr lang="pt-BR" sz="4400" dirty="0" smtClean="0"/>
              <a:t>habilidades.</a:t>
            </a:r>
          </a:p>
          <a:p>
            <a:pPr algn="just">
              <a:lnSpc>
                <a:spcPct val="107000"/>
              </a:lnSpc>
            </a:pPr>
            <a:r>
              <a:rPr lang="pt-BR" sz="4400" dirty="0" smtClean="0"/>
              <a:t>Utilizamos como recursos: vivências </a:t>
            </a:r>
            <a:r>
              <a:rPr lang="pt-BR" sz="4400" dirty="0"/>
              <a:t>artísticas, culturais e experimentações que ofereçam para as adolescentes compreensão crítica de situações vivenciadas</a:t>
            </a:r>
            <a:r>
              <a:rPr lang="pt-BR" sz="4400" dirty="0" smtClean="0"/>
              <a:t>, além da </a:t>
            </a:r>
            <a:r>
              <a:rPr lang="pt-BR" sz="4400" dirty="0"/>
              <a:t>ampliação de </a:t>
            </a:r>
            <a:r>
              <a:rPr lang="pt-BR" sz="4400" dirty="0" smtClean="0"/>
              <a:t>repertório. A </a:t>
            </a:r>
            <a:r>
              <a:rPr lang="pt-BR" sz="4400" dirty="0"/>
              <a:t>metodologia do trabalho permite uma adequação das temáticas abordadas de acordo com as demandas que as adolescentes apresentam, sendo destaque, atualmente, a influência </a:t>
            </a:r>
            <a:r>
              <a:rPr lang="pt-BR" sz="4400" dirty="0" smtClean="0"/>
              <a:t>das </a:t>
            </a:r>
            <a:r>
              <a:rPr lang="pt-BR" sz="4400" dirty="0"/>
              <a:t>mídias sociais e a exposição das adolescentes neste contexto. Todavia, existem questões atemporais, que demandam do público feminino, entre elas as infecções sexualmente transmissíveis, gravidez na adolescência, uso de drogas, entre outros.</a:t>
            </a:r>
          </a:p>
        </p:txBody>
      </p:sp>
    </p:spTree>
    <p:extLst>
      <p:ext uri="{BB962C8B-B14F-4D97-AF65-F5344CB8AC3E}">
        <p14:creationId xmlns:p14="http://schemas.microsoft.com/office/powerpoint/2010/main" val="37970401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626</TotalTime>
  <Words>699</Words>
  <Application>Microsoft Office PowerPoint</Application>
  <PresentationFormat>Personalizar</PresentationFormat>
  <Paragraphs>14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7" baseType="lpstr">
      <vt:lpstr>Arial</vt:lpstr>
      <vt:lpstr>Berlin Sans FB Demi</vt:lpstr>
      <vt:lpstr>Calibri</vt:lpstr>
      <vt:lpstr>Calibri Light</vt:lpstr>
      <vt:lpstr>Times New Roman</vt:lpstr>
      <vt:lpstr>Tema do Office</vt:lpstr>
      <vt:lpstr>Espaço Meninas : Atendimento socioeducativo de adolescentes em Liberdade Assistida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Técnicos Liberdade Assistida</dc:creator>
  <cp:lastModifiedBy>Victor Nascimento da Silva</cp:lastModifiedBy>
  <cp:revision>59</cp:revision>
  <dcterms:created xsi:type="dcterms:W3CDTF">2018-09-11T11:31:38Z</dcterms:created>
  <dcterms:modified xsi:type="dcterms:W3CDTF">2019-11-16T11:56:30Z</dcterms:modified>
</cp:coreProperties>
</file>